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5" r:id="rId3"/>
    <p:sldId id="282" r:id="rId4"/>
    <p:sldId id="288" r:id="rId5"/>
    <p:sldId id="270" r:id="rId6"/>
    <p:sldId id="272" r:id="rId7"/>
    <p:sldId id="283" r:id="rId8"/>
    <p:sldId id="277" r:id="rId9"/>
    <p:sldId id="279" r:id="rId10"/>
    <p:sldId id="278" r:id="rId11"/>
    <p:sldId id="284" r:id="rId12"/>
    <p:sldId id="285" r:id="rId13"/>
    <p:sldId id="287"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100" d="100"/>
          <a:sy n="100" d="100"/>
        </p:scale>
        <p:origin x="-5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98171-5B04-4ED9-85D8-AA69D775543D}" type="datetimeFigureOut">
              <a:rPr lang="en-US" smtClean="0"/>
              <a:t>6/22/2018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4BC65-8EC8-4373-83CB-51DF0B7E1345}" type="slidenum">
              <a:rPr lang="en-US" smtClean="0"/>
              <a:t>‹#›</a:t>
            </a:fld>
            <a:endParaRPr lang="en-US"/>
          </a:p>
        </p:txBody>
      </p:sp>
    </p:spTree>
    <p:extLst>
      <p:ext uri="{BB962C8B-B14F-4D97-AF65-F5344CB8AC3E}">
        <p14:creationId xmlns:p14="http://schemas.microsoft.com/office/powerpoint/2010/main" val="184483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1</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11</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12</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13</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11785-42F6-4443-ACC0-A4878167B14C}" type="slidenum">
              <a:rPr lang="en-US" smtClean="0"/>
              <a:t>14</a:t>
            </a:fld>
            <a:endParaRPr lang="en-US" dirty="0"/>
          </a:p>
        </p:txBody>
      </p:sp>
    </p:spTree>
    <p:extLst>
      <p:ext uri="{BB962C8B-B14F-4D97-AF65-F5344CB8AC3E}">
        <p14:creationId xmlns:p14="http://schemas.microsoft.com/office/powerpoint/2010/main" val="348430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2</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3</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4</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5</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6</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8</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9</a:t>
            </a:fld>
            <a:endParaRPr lang="en-US"/>
          </a:p>
        </p:txBody>
      </p:sp>
    </p:spTree>
    <p:extLst>
      <p:ext uri="{BB962C8B-B14F-4D97-AF65-F5344CB8AC3E}">
        <p14:creationId xmlns:p14="http://schemas.microsoft.com/office/powerpoint/2010/main" val="106725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26B4-AAA8-49A0-B69E-5341009920B2}" type="slidenum">
              <a:rPr lang="en-US" smtClean="0"/>
              <a:t>10</a:t>
            </a:fld>
            <a:endParaRPr lang="en-US"/>
          </a:p>
        </p:txBody>
      </p:sp>
    </p:spTree>
    <p:extLst>
      <p:ext uri="{BB962C8B-B14F-4D97-AF65-F5344CB8AC3E}">
        <p14:creationId xmlns:p14="http://schemas.microsoft.com/office/powerpoint/2010/main" val="106725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6736F-A170-4431-AA00-DF183333AEB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64514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6736F-A170-4431-AA00-DF183333AEB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117896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6736F-A170-4431-AA00-DF183333AEB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209838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6736F-A170-4431-AA00-DF183333AEB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252583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6736F-A170-4431-AA00-DF183333AEBC}"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6826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6736F-A170-4431-AA00-DF183333AEB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207224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6736F-A170-4431-AA00-DF183333AEBC}"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48375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6736F-A170-4431-AA00-DF183333AEBC}"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17109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6736F-A170-4431-AA00-DF183333AEBC}"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86852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6736F-A170-4431-AA00-DF183333AEB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278097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6736F-A170-4431-AA00-DF183333AEBC}"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12C49-E470-415E-8CC8-B9A5DB0396D7}" type="slidenum">
              <a:rPr lang="en-US" smtClean="0"/>
              <a:t>‹#›</a:t>
            </a:fld>
            <a:endParaRPr lang="en-US"/>
          </a:p>
        </p:txBody>
      </p:sp>
    </p:spTree>
    <p:extLst>
      <p:ext uri="{BB962C8B-B14F-4D97-AF65-F5344CB8AC3E}">
        <p14:creationId xmlns:p14="http://schemas.microsoft.com/office/powerpoint/2010/main" val="357336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6736F-A170-4431-AA00-DF183333AEBC}" type="datetimeFigureOut">
              <a:rPr lang="en-US" smtClean="0"/>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12C49-E470-415E-8CC8-B9A5DB0396D7}" type="slidenum">
              <a:rPr lang="en-US" smtClean="0"/>
              <a:t>‹#›</a:t>
            </a:fld>
            <a:endParaRPr lang="en-US"/>
          </a:p>
        </p:txBody>
      </p:sp>
    </p:spTree>
    <p:extLst>
      <p:ext uri="{BB962C8B-B14F-4D97-AF65-F5344CB8AC3E}">
        <p14:creationId xmlns:p14="http://schemas.microsoft.com/office/powerpoint/2010/main" val="169703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google.com/url?sa=i&amp;rct=j&amp;q=&amp;esrc=s&amp;source=images&amp;cd=&amp;cad=rja&amp;uact=8&amp;ved=0ahUKEwiRw7m0oKnQAhWl6IMKHVldB2wQjRwIBw&amp;url=http://www.schippstankerkleen.com/misc-parts-page/&amp;psig=AFQjCNGzw0vrs7fPd1U5UzbFz_FOXAwhNQ&amp;ust=1479245626903571" TargetMode="External"/><Relationship Id="rId5" Type="http://schemas.openxmlformats.org/officeDocument/2006/relationships/image" Target="../media/image37.jpeg"/><Relationship Id="rId4" Type="http://schemas.openxmlformats.org/officeDocument/2006/relationships/hyperlink" Target="https://www.google.com/url?sa=i&amp;rct=j&amp;q=&amp;esrc=s&amp;source=images&amp;cd=&amp;cad=rja&amp;uact=8&amp;ved=0ahUKEwiOmOuJoKnQAhUJ3YMKHX4CArwQjRwIBw&amp;url=http://www.truckinginfo.com/blog/trailer-talk/story/2012/11/encapsulated-upper-coupler-prevents-internal-corrosion-danger-trucker-inventor-claims.aspx&amp;psig=AFQjCNGzw0vrs7fPd1U5UzbFz_FOXAwhNQ&amp;ust=1479245626903571"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www.youtube.com/watch?v=NXip9-f6cLk" TargetMode="Externa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youtube.com/watch?v=3kECAP0jMY8&amp;t=1s" TargetMode="External"/><Relationship Id="rId11" Type="http://schemas.openxmlformats.org/officeDocument/2006/relationships/image" Target="../media/image10.png"/><Relationship Id="rId5" Type="http://schemas.openxmlformats.org/officeDocument/2006/relationships/hyperlink" Target="https://www.youtube.com/watch?v=3kECAP0jMY8" TargetMode="External"/><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google.com/url?sa=i&amp;rct=j&amp;q=&amp;esrc=s&amp;source=images&amp;cd=&amp;cad=rja&amp;uact=8&amp;ved=0ahUKEwihx-vS1avQAhXh24MKHalUAzMQjRwIBw&amp;url=http://www.truckinginfo.com/blog/all-thats-trucking/story/2014/04/fifth-wheel-grease.aspx&amp;bvm=bv.138493631,d.amc&amp;psig=AFQjCNHCRLXkDMzztYHDUbgyl1MuZZ8zTg&amp;ust=1479330483618335" TargetMode="External"/><Relationship Id="rId5" Type="http://schemas.openxmlformats.org/officeDocument/2006/relationships/image" Target="../media/image13.gi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4.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www.youtube.com/watch?v=NXip9-f6cLk" TargetMode="Externa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1</a:t>
            </a:fld>
            <a:endParaRPr lang="en-US"/>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685800"/>
            <a:ext cx="6172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5665" y="5271368"/>
            <a:ext cx="3192669" cy="461665"/>
          </a:xfrm>
          <a:prstGeom prst="rect">
            <a:avLst/>
          </a:prstGeom>
          <a:noFill/>
        </p:spPr>
        <p:txBody>
          <a:bodyPr wrap="none" rtlCol="0">
            <a:spAutoFit/>
          </a:bodyPr>
          <a:lstStyle/>
          <a:p>
            <a:r>
              <a:rPr lang="en-US" sz="2400" dirty="0" smtClean="0">
                <a:solidFill>
                  <a:srgbClr val="FF0000"/>
                </a:solidFill>
                <a:latin typeface="Arial Black" panose="020B0A04020102020204" pitchFamily="34" charset="0"/>
              </a:rPr>
              <a:t>Trailer Slick Plate</a:t>
            </a:r>
            <a:endParaRPr lang="en-US"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79765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Minimizer Confidential</a:t>
            </a:r>
            <a:endParaRPr lang="en-US" dirty="0"/>
          </a:p>
        </p:txBody>
      </p:sp>
      <p:sp>
        <p:nvSpPr>
          <p:cNvPr id="3" name="Slide Number Placeholder 2"/>
          <p:cNvSpPr>
            <a:spLocks noGrp="1"/>
          </p:cNvSpPr>
          <p:nvPr>
            <p:ph type="sldNum" sz="quarter" idx="12"/>
          </p:nvPr>
        </p:nvSpPr>
        <p:spPr/>
        <p:txBody>
          <a:bodyPr/>
          <a:lstStyle/>
          <a:p>
            <a:fld id="{F27DFB18-315D-4B54-BA3E-E98AB6D85FA5}" type="slidenum">
              <a:rPr lang="en-US" smtClean="0"/>
              <a:t>10</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065598" y="670798"/>
            <a:ext cx="1121013" cy="369332"/>
          </a:xfrm>
          <a:prstGeom prst="rect">
            <a:avLst/>
          </a:prstGeom>
          <a:noFill/>
        </p:spPr>
        <p:txBody>
          <a:bodyPr wrap="none" rtlCol="0">
            <a:spAutoFit/>
          </a:bodyPr>
          <a:lstStyle/>
          <a:p>
            <a:r>
              <a:rPr lang="en-US" dirty="0" smtClean="0"/>
              <a:t>Slick Plate</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7147"/>
          <a:stretch/>
        </p:blipFill>
        <p:spPr bwMode="auto">
          <a:xfrm>
            <a:off x="814388" y="4442604"/>
            <a:ext cx="7515225"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6925" y="1321935"/>
            <a:ext cx="50101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463" y="5581650"/>
            <a:ext cx="32670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48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11</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1409700" y="4895671"/>
            <a:ext cx="6324600" cy="1200329"/>
          </a:xfrm>
          <a:prstGeom prst="rect">
            <a:avLst/>
          </a:prstGeom>
        </p:spPr>
        <p:txBody>
          <a:bodyPr wrap="square">
            <a:spAutoFit/>
          </a:bodyPr>
          <a:lstStyle/>
          <a:p>
            <a:endParaRPr lang="en-US" dirty="0"/>
          </a:p>
          <a:p>
            <a:r>
              <a:rPr lang="en-US" dirty="0"/>
              <a:t> </a:t>
            </a:r>
          </a:p>
          <a:p>
            <a:r>
              <a:rPr lang="en-US" b="1" i="1" dirty="0"/>
              <a:t>WARNING: </a:t>
            </a:r>
            <a:r>
              <a:rPr lang="en-US" dirty="0"/>
              <a:t>If TRAILER SLICK PLATE extends beyond front of trailer or Upper Plate, DO NOT INSTALL. </a:t>
            </a:r>
          </a:p>
        </p:txBody>
      </p:sp>
      <p:grpSp>
        <p:nvGrpSpPr>
          <p:cNvPr id="14" name="Group 13"/>
          <p:cNvGrpSpPr/>
          <p:nvPr/>
        </p:nvGrpSpPr>
        <p:grpSpPr>
          <a:xfrm>
            <a:off x="342898" y="2202192"/>
            <a:ext cx="3924301" cy="3055608"/>
            <a:chOff x="1223963" y="2066925"/>
            <a:chExt cx="6696075" cy="3267075"/>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2066925"/>
              <a:ext cx="66960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33600"/>
              <a:ext cx="58293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2286000" y="1160549"/>
            <a:ext cx="4572000" cy="707886"/>
          </a:xfrm>
          <a:prstGeom prst="rect">
            <a:avLst/>
          </a:prstGeom>
        </p:spPr>
        <p:txBody>
          <a:bodyPr>
            <a:spAutoFit/>
          </a:bodyPr>
          <a:lstStyle/>
          <a:p>
            <a:pPr algn="ctr"/>
            <a:r>
              <a:rPr lang="en-US" sz="2000" b="1" i="1" u="sng" dirty="0" smtClean="0">
                <a:effectLst>
                  <a:outerShdw blurRad="38100" dist="38100" dir="2700000" algn="tl">
                    <a:srgbClr val="000000">
                      <a:alpha val="43137"/>
                    </a:srgbClr>
                  </a:outerShdw>
                </a:effectLst>
              </a:rPr>
              <a:t> “TRAILER SLICK PLATE” </a:t>
            </a:r>
          </a:p>
          <a:p>
            <a:pPr algn="ctr"/>
            <a:r>
              <a:rPr lang="en-US" sz="2000" b="1" i="1" u="sng" dirty="0" smtClean="0">
                <a:effectLst>
                  <a:outerShdw blurRad="38100" dist="38100" dir="2700000" algn="tl">
                    <a:srgbClr val="000000">
                      <a:alpha val="43137"/>
                    </a:srgbClr>
                  </a:outerShdw>
                </a:effectLst>
              </a:rPr>
              <a:t>(INSTALLATION INSTRUCTIONS) </a:t>
            </a:r>
            <a:endParaRPr lang="en-US" sz="2000" b="1" i="1" u="sng" dirty="0">
              <a:effectLst>
                <a:outerShdw blurRad="38100" dist="38100" dir="2700000" algn="tl">
                  <a:srgbClr val="000000">
                    <a:alpha val="43137"/>
                  </a:srgbClr>
                </a:outerShdw>
              </a:effectLst>
            </a:endParaRPr>
          </a:p>
        </p:txBody>
      </p:sp>
      <p:sp>
        <p:nvSpPr>
          <p:cNvPr id="15" name="Rectangle 14"/>
          <p:cNvSpPr/>
          <p:nvPr/>
        </p:nvSpPr>
        <p:spPr>
          <a:xfrm>
            <a:off x="4114800" y="2136339"/>
            <a:ext cx="4800600" cy="1169551"/>
          </a:xfrm>
          <a:prstGeom prst="rect">
            <a:avLst/>
          </a:prstGeom>
        </p:spPr>
        <p:txBody>
          <a:bodyPr wrap="square">
            <a:spAutoFit/>
          </a:bodyPr>
          <a:lstStyle/>
          <a:p>
            <a:pPr marL="285750" indent="-285750">
              <a:buFont typeface="Arial" panose="020B0604020202020204" pitchFamily="34" charset="0"/>
              <a:buChar char="•"/>
            </a:pPr>
            <a:r>
              <a:rPr lang="en-US" sz="1400" dirty="0" smtClean="0"/>
              <a:t>Place </a:t>
            </a:r>
            <a:r>
              <a:rPr lang="en-US" sz="1400" dirty="0"/>
              <a:t>TRAILER SLICK PLATE on </a:t>
            </a:r>
            <a:r>
              <a:rPr lang="en-US" sz="1400" dirty="0" smtClean="0"/>
              <a:t>the </a:t>
            </a:r>
            <a:r>
              <a:rPr lang="en-US" sz="1400" dirty="0"/>
              <a:t>trailer upper coupler plate </a:t>
            </a:r>
            <a:r>
              <a:rPr lang="en-US" sz="1400" dirty="0" smtClean="0"/>
              <a:t>with </a:t>
            </a:r>
            <a:r>
              <a:rPr lang="en-US" sz="1400" dirty="0"/>
              <a:t>beveled edge placed toward the front of trailer. </a:t>
            </a:r>
            <a:r>
              <a:rPr lang="en-US" sz="1400" b="1" u="sng" dirty="0"/>
              <a:t>Ensure TRAILER SLICK PLATE is pushed up flat against trailer during installation and is flush to the front of the trailer to 2” </a:t>
            </a:r>
            <a:r>
              <a:rPr lang="en-US" sz="1400" b="1" u="sng" dirty="0" smtClean="0"/>
              <a:t>short </a:t>
            </a:r>
            <a:r>
              <a:rPr lang="en-US" sz="1400" b="1" u="sng" dirty="0"/>
              <a:t>of the front of the trailer. See Figure </a:t>
            </a:r>
          </a:p>
        </p:txBody>
      </p:sp>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80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12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21506" name="Picture 2" descr="Image result for upper coupler trailer plat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09" y="1295400"/>
            <a:ext cx="4270875" cy="205739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21508" name="Picture 4" descr="Image result for upper coupler trailer pla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826768" y="3733800"/>
            <a:ext cx="2743200" cy="1419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73484" y="1295400"/>
            <a:ext cx="4572000" cy="4832092"/>
          </a:xfrm>
          <a:prstGeom prst="rect">
            <a:avLst/>
          </a:prstGeom>
        </p:spPr>
        <p:txBody>
          <a:bodyPr>
            <a:spAutoFit/>
          </a:bodyPr>
          <a:lstStyle/>
          <a:p>
            <a:pPr marL="285750" indent="-285750">
              <a:buFont typeface="Arial" panose="020B0604020202020204" pitchFamily="34" charset="0"/>
              <a:buChar char="•"/>
            </a:pPr>
            <a:r>
              <a:rPr lang="en-US" sz="1400" dirty="0" smtClean="0"/>
              <a:t>Degrease </a:t>
            </a:r>
            <a:r>
              <a:rPr lang="en-US" sz="1400" dirty="0"/>
              <a:t>5th Wheel and Upper Coupler Plate with solvent, or steam clean to remove grease. </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a:t>Apply </a:t>
            </a:r>
            <a:r>
              <a:rPr lang="en-US" sz="1400" dirty="0" smtClean="0"/>
              <a:t>a rust </a:t>
            </a:r>
            <a:r>
              <a:rPr lang="en-US" sz="1400" dirty="0"/>
              <a:t>inhibitor to keep Upper Plate from corroding</a:t>
            </a:r>
            <a:r>
              <a:rPr lang="en-US" sz="1400" dirty="0" smtClean="0"/>
              <a:t>.  </a:t>
            </a:r>
            <a:r>
              <a:rPr lang="en-US" sz="1400" dirty="0" err="1" smtClean="0"/>
              <a:t>Rustoleum</a:t>
            </a:r>
            <a:r>
              <a:rPr lang="en-US" sz="1400" dirty="0" smtClean="0"/>
              <a:t> primer and paint will do a good job in preventing corrosion.</a:t>
            </a:r>
          </a:p>
          <a:p>
            <a:endParaRPr lang="en-US" sz="1400" dirty="0"/>
          </a:p>
          <a:p>
            <a:r>
              <a:rPr lang="en-US" sz="1400" b="1" i="1" dirty="0" smtClean="0"/>
              <a:t>WARNING</a:t>
            </a:r>
            <a:r>
              <a:rPr lang="en-US" sz="1400" b="1" i="1" dirty="0"/>
              <a:t>: </a:t>
            </a:r>
            <a:r>
              <a:rPr lang="en-US" sz="1400" dirty="0"/>
              <a:t>Avoid getting water behind Plate when steam cleaning. </a:t>
            </a:r>
            <a:endParaRPr lang="en-US" sz="1400" dirty="0" smtClean="0"/>
          </a:p>
          <a:p>
            <a:endParaRPr lang="en-US" sz="1400" dirty="0"/>
          </a:p>
          <a:p>
            <a:r>
              <a:rPr lang="en-US" sz="1400" b="1" i="1" dirty="0" smtClean="0"/>
              <a:t>WARNING</a:t>
            </a:r>
            <a:r>
              <a:rPr lang="en-US" sz="1400" b="1" i="1" dirty="0"/>
              <a:t>: </a:t>
            </a:r>
            <a:r>
              <a:rPr lang="en-US" sz="1400" dirty="0"/>
              <a:t>BE SURE ALL BURRS ARE REMOVED FROM 5TH WHEEL. </a:t>
            </a:r>
          </a:p>
          <a:p>
            <a:endParaRPr lang="en-US" sz="1400" dirty="0" smtClean="0"/>
          </a:p>
          <a:p>
            <a:endParaRPr lang="en-US" sz="1400" dirty="0"/>
          </a:p>
          <a:p>
            <a:r>
              <a:rPr lang="en-US" sz="1400" dirty="0" smtClean="0"/>
              <a:t>**Follow the supplied Minimizer Trailer Slick Plate mounting instructions for complete install.  Please contact us at 800-248-3855 for a detailed copy of our installation instructions.**</a:t>
            </a:r>
          </a:p>
          <a:p>
            <a:endParaRPr lang="en-US" sz="1400" dirty="0"/>
          </a:p>
          <a:p>
            <a:endParaRPr lang="en-US" sz="1400" dirty="0" smtClean="0"/>
          </a:p>
          <a:p>
            <a:endParaRPr lang="en-US" sz="1400" dirty="0" smtClean="0"/>
          </a:p>
          <a:p>
            <a:endParaRPr lang="en-US" sz="1400" dirty="0"/>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5257800"/>
            <a:ext cx="1295400" cy="87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6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13</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228601" y="1295400"/>
            <a:ext cx="8489768" cy="3385542"/>
          </a:xfrm>
          <a:prstGeom prst="rect">
            <a:avLst/>
          </a:prstGeom>
        </p:spPr>
        <p:txBody>
          <a:bodyPr wrap="square">
            <a:spAutoFit/>
          </a:bodyPr>
          <a:lstStyle/>
          <a:p>
            <a:r>
              <a:rPr lang="en-US" sz="1600" u="sng" dirty="0">
                <a:effectLst>
                  <a:outerShdw blurRad="38100" dist="38100" dir="2700000" algn="tl">
                    <a:srgbClr val="000000">
                      <a:alpha val="43137"/>
                    </a:srgbClr>
                  </a:outerShdw>
                </a:effectLst>
                <a:latin typeface="TradeGothic" panose="02000806040000020004" pitchFamily="2" charset="0"/>
              </a:rPr>
              <a:t>Minimizer Trailer Slick Plate: Care Instructions </a:t>
            </a:r>
            <a:endParaRPr lang="en-US" sz="1600" u="sng" dirty="0" smtClean="0">
              <a:effectLst>
                <a:outerShdw blurRad="38100" dist="38100" dir="2700000" algn="tl">
                  <a:srgbClr val="000000">
                    <a:alpha val="43137"/>
                  </a:srgbClr>
                </a:outerShdw>
              </a:effectLst>
              <a:latin typeface="TradeGothic" panose="02000806040000020004" pitchFamily="2" charset="0"/>
            </a:endParaRPr>
          </a:p>
          <a:p>
            <a:endParaRPr lang="en-US" sz="1600" i="1" u="sng" dirty="0">
              <a:effectLst>
                <a:outerShdw blurRad="38100" dist="38100" dir="2700000" algn="tl">
                  <a:srgbClr val="000000">
                    <a:alpha val="43137"/>
                  </a:srgbClr>
                </a:outerShdw>
              </a:effectLst>
              <a:latin typeface="TradeGothic" panose="02000806040000020004" pitchFamily="2" charset="0"/>
            </a:endParaRPr>
          </a:p>
          <a:p>
            <a:pPr marL="285750" indent="-285750">
              <a:buFont typeface="Arial" panose="020B0604020202020204" pitchFamily="34" charset="0"/>
              <a:buChar char="•"/>
            </a:pPr>
            <a:r>
              <a:rPr lang="en-US" sz="1400" dirty="0" smtClean="0">
                <a:latin typeface="+mj-lt"/>
              </a:rPr>
              <a:t>DO </a:t>
            </a:r>
            <a:r>
              <a:rPr lang="en-US" sz="1400" dirty="0">
                <a:latin typeface="+mj-lt"/>
              </a:rPr>
              <a:t>NOT GREASE THE FIFTH WHEEL; for best performance and longevity it is recommended to keep the Poly Cover clean and dry. </a:t>
            </a:r>
          </a:p>
          <a:p>
            <a:pPr marL="285750" indent="-285750">
              <a:buFont typeface="Arial" panose="020B0604020202020204" pitchFamily="34" charset="0"/>
              <a:buChar char="•"/>
            </a:pPr>
            <a:r>
              <a:rPr lang="en-US" sz="1400" dirty="0" smtClean="0">
                <a:latin typeface="+mj-lt"/>
              </a:rPr>
              <a:t>Make </a:t>
            </a:r>
            <a:r>
              <a:rPr lang="en-US" sz="1400" dirty="0">
                <a:latin typeface="+mj-lt"/>
              </a:rPr>
              <a:t>sure the 5th wheel is not equipped with a “slick plate”. The use of both systems may result in failed jaw engagement with the king pin resulting in system failure. </a:t>
            </a:r>
            <a:endParaRPr lang="en-US" sz="1400" dirty="0" smtClean="0">
              <a:latin typeface="+mj-lt"/>
            </a:endParaRPr>
          </a:p>
          <a:p>
            <a:pPr marL="285750" indent="-285750">
              <a:buFont typeface="Arial" panose="020B0604020202020204" pitchFamily="34" charset="0"/>
              <a:buChar char="•"/>
            </a:pPr>
            <a:r>
              <a:rPr lang="en-US" sz="1400" dirty="0" smtClean="0">
                <a:latin typeface="+mj-lt"/>
              </a:rPr>
              <a:t>Remove </a:t>
            </a:r>
            <a:r>
              <a:rPr lang="en-US" sz="1400" dirty="0">
                <a:latin typeface="+mj-lt"/>
              </a:rPr>
              <a:t>grease from the contact surface of the 5th wheel prior to hooking up. </a:t>
            </a:r>
          </a:p>
          <a:p>
            <a:pPr marL="285750" indent="-285750">
              <a:buFont typeface="Arial" panose="020B0604020202020204" pitchFamily="34" charset="0"/>
              <a:buChar char="•"/>
            </a:pPr>
            <a:r>
              <a:rPr lang="en-US" sz="1400" dirty="0" smtClean="0">
                <a:latin typeface="+mj-lt"/>
              </a:rPr>
              <a:t>Always </a:t>
            </a:r>
            <a:r>
              <a:rPr lang="en-US" sz="1400" dirty="0">
                <a:latin typeface="+mj-lt"/>
              </a:rPr>
              <a:t>be sure 5th Wheels are deburred before pinning up to TRAILER SLICK PLATE. </a:t>
            </a:r>
          </a:p>
          <a:p>
            <a:pPr marL="285750" indent="-285750">
              <a:buFont typeface="Arial" panose="020B0604020202020204" pitchFamily="34" charset="0"/>
              <a:buChar char="•"/>
            </a:pPr>
            <a:r>
              <a:rPr lang="en-US" sz="1400" dirty="0" smtClean="0">
                <a:latin typeface="+mj-lt"/>
              </a:rPr>
              <a:t>Periodically </a:t>
            </a:r>
            <a:r>
              <a:rPr lang="en-US" sz="1400" dirty="0">
                <a:latin typeface="+mj-lt"/>
              </a:rPr>
              <a:t>check bolts/nuts and retighten if necessary. </a:t>
            </a:r>
          </a:p>
          <a:p>
            <a:pPr marL="285750" indent="-285750">
              <a:buFont typeface="Arial" panose="020B0604020202020204" pitchFamily="34" charset="0"/>
              <a:buChar char="•"/>
            </a:pPr>
            <a:r>
              <a:rPr lang="en-US" sz="1400" dirty="0" smtClean="0">
                <a:latin typeface="+mj-lt"/>
              </a:rPr>
              <a:t>Continue </a:t>
            </a:r>
            <a:r>
              <a:rPr lang="en-US" sz="1400" dirty="0">
                <a:latin typeface="+mj-lt"/>
              </a:rPr>
              <a:t>to follow fifth wheel manufacturer’s lubrication and maintenance recommendations for the locking mechanism and king pin. </a:t>
            </a:r>
            <a:endParaRPr lang="en-US" sz="1400" dirty="0" smtClean="0">
              <a:latin typeface="+mj-lt"/>
            </a:endParaRPr>
          </a:p>
          <a:p>
            <a:pPr marL="285750" indent="-285750">
              <a:buFont typeface="Arial" panose="020B0604020202020204" pitchFamily="34" charset="0"/>
              <a:buChar char="•"/>
            </a:pPr>
            <a:r>
              <a:rPr lang="en-US" sz="1400" dirty="0">
                <a:latin typeface="+mj-lt"/>
              </a:rPr>
              <a:t>Apply </a:t>
            </a:r>
            <a:r>
              <a:rPr lang="en-US" sz="1400" dirty="0" smtClean="0">
                <a:latin typeface="+mj-lt"/>
              </a:rPr>
              <a:t>a anti-rust inhibitor to </a:t>
            </a:r>
            <a:r>
              <a:rPr lang="en-US" sz="1400" dirty="0">
                <a:latin typeface="+mj-lt"/>
              </a:rPr>
              <a:t>the 5th Wheel during regular PM’s or every two months. This is only recommended to protect from corrosion. This will not affect the self-lubricating properties of </a:t>
            </a:r>
            <a:r>
              <a:rPr lang="en-US" sz="1400" dirty="0" smtClean="0">
                <a:latin typeface="+mj-lt"/>
              </a:rPr>
              <a:t>Minimizer Trailer Slick Plate. </a:t>
            </a:r>
            <a:endParaRPr lang="en-US" sz="1400" dirty="0">
              <a:latin typeface="+mj-lt"/>
            </a:endParaRPr>
          </a:p>
          <a:p>
            <a:pPr marL="285750" indent="-285750">
              <a:buFont typeface="Arial" panose="020B0604020202020204" pitchFamily="34" charset="0"/>
              <a:buChar char="•"/>
            </a:pPr>
            <a:endParaRPr lang="en-US" sz="14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4419600"/>
            <a:ext cx="48387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50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10" name="Rectangle 9"/>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5" name="Footer Placeholder 4"/>
          <p:cNvSpPr>
            <a:spLocks noGrp="1"/>
          </p:cNvSpPr>
          <p:nvPr>
            <p:ph type="ftr" sz="quarter" idx="11"/>
          </p:nvPr>
        </p:nvSpPr>
        <p:spPr>
          <a:xfrm>
            <a:off x="2819400" y="6356350"/>
            <a:ext cx="3505200" cy="365125"/>
          </a:xfrm>
        </p:spPr>
        <p:txBody>
          <a:bodyPr/>
          <a:lstStyle/>
          <a:p>
            <a:r>
              <a:rPr lang="en-US" dirty="0" smtClean="0">
                <a:solidFill>
                  <a:prstClr val="black">
                    <a:tint val="75000"/>
                  </a:prstClr>
                </a:solidFill>
              </a:rPr>
              <a:t>Minimizer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F5FCA7-4E58-4F8A-A03C-413104EE344E}" type="slidenum">
              <a:rPr lang="en-US" smtClean="0">
                <a:solidFill>
                  <a:prstClr val="black">
                    <a:tint val="75000"/>
                  </a:prstClr>
                </a:solidFill>
              </a:rPr>
              <a:pPr/>
              <a:t>14</a:t>
            </a:fld>
            <a:endParaRPr lang="en-US" dirty="0">
              <a:solidFill>
                <a:prstClr val="black">
                  <a:tint val="75000"/>
                </a:prstClr>
              </a:solidFill>
            </a:endParaRPr>
          </a:p>
        </p:txBody>
      </p:sp>
      <p:sp>
        <p:nvSpPr>
          <p:cNvPr id="13" name="Rectangle 1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4" t="1776" r="1475" b="3054"/>
          <a:stretch/>
        </p:blipFill>
        <p:spPr bwMode="auto">
          <a:xfrm>
            <a:off x="548050" y="1412928"/>
            <a:ext cx="8047901" cy="34638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19" t="16086" r="1779" b="27688"/>
          <a:stretch/>
        </p:blipFill>
        <p:spPr bwMode="auto">
          <a:xfrm>
            <a:off x="3014419" y="5098942"/>
            <a:ext cx="3146157" cy="115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1" y="562052"/>
            <a:ext cx="6858000" cy="47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937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5451894"/>
            <a:ext cx="2495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Grp="1" noChangeAspect="1" noChangeArrowheads="1"/>
          </p:cNvPicPr>
          <p:nvPr>
            <p:ph idx="1"/>
          </p:nvPr>
        </p:nvPicPr>
        <p:blipFill rotWithShape="1">
          <a:blip r:embed="rId6">
            <a:biLevel thresh="75000"/>
            <a:extLst>
              <a:ext uri="{BEBA8EAE-BF5A-486C-A8C5-ECC9F3942E4B}">
                <a14:imgProps xmlns:a14="http://schemas.microsoft.com/office/drawing/2010/main">
                  <a14:imgLayer r:embed="rId7">
                    <a14:imgEffect>
                      <a14:backgroundRemoval t="20132" b="42904" l="9977" r="97770">
                        <a14:foregroundMark x1="36385" y1="25633" x2="36385" y2="25633"/>
                        <a14:foregroundMark x1="24413" y1="26623" x2="24413" y2="26623"/>
                        <a14:foregroundMark x1="66901" y1="26733" x2="66901" y2="26733"/>
                        <a14:foregroundMark x1="75235" y1="26733" x2="75235" y2="26733"/>
                        <a14:foregroundMark x1="24178" y1="36304" x2="24178" y2="36304"/>
                        <a14:foregroundMark x1="33685" y1="37294" x2="33685" y2="37294"/>
                        <a14:foregroundMark x1="70188" y1="36854" x2="70188" y2="36854"/>
                        <a14:foregroundMark x1="78286" y1="36634" x2="78286" y2="36634"/>
                        <a14:foregroundMark x1="78638" y1="41034" x2="78638" y2="41034"/>
                        <a14:foregroundMark x1="44249" y1="29043" x2="44249" y2="29043"/>
                        <a14:foregroundMark x1="47770" y1="27283" x2="47770" y2="27283"/>
                        <a14:foregroundMark x1="43897" y1="37404" x2="43897" y2="37404"/>
                        <a14:foregroundMark x1="51408" y1="40154" x2="51408" y2="40154"/>
                        <a14:foregroundMark x1="62793" y1="37404" x2="62793" y2="37404"/>
                        <a14:foregroundMark x1="60798" y1="25853" x2="60798" y2="25853"/>
                        <a14:backgroundMark x1="55751" y1="27943" x2="55751" y2="27943"/>
                        <a14:backgroundMark x1="56103" y1="26403" x2="56103" y2="26403"/>
                        <a14:backgroundMark x1="56690" y1="30363" x2="56690" y2="30363"/>
                        <a14:backgroundMark x1="58920" y1="33223" x2="58920" y2="33223"/>
                        <a14:backgroundMark x1="49178" y1="33663" x2="49178" y2="33663"/>
                        <a14:backgroundMark x1="50587" y1="33993" x2="50587" y2="33993"/>
                        <a14:backgroundMark x1="51174" y1="35314" x2="51174" y2="35314"/>
                        <a14:backgroundMark x1="46127" y1="32453" x2="46127" y2="32453"/>
                        <a14:backgroundMark x1="43897" y1="32453" x2="43897" y2="32453"/>
                        <a14:backgroundMark x1="57746" y1="27283" x2="57746" y2="27283"/>
                        <a14:backgroundMark x1="57746" y1="31573" x2="57746" y2="31573"/>
                        <a14:backgroundMark x1="52465" y1="32233" x2="52465" y2="32233"/>
                        <a14:backgroundMark x1="58333" y1="35864" x2="58333" y2="35864"/>
                        <a14:backgroundMark x1="58333" y1="38614" x2="58333" y2="38614"/>
                        <a14:backgroundMark x1="53873" y1="38394" x2="53873" y2="38394"/>
                        <a14:backgroundMark x1="54225" y1="38394" x2="54225" y2="38394"/>
                        <a14:backgroundMark x1="49765" y1="37074" x2="49765" y2="37074"/>
                        <a14:backgroundMark x1="45892" y1="25083" x2="45892" y2="25083"/>
                        <a14:backgroundMark x1="46596" y1="27283" x2="46596" y2="27283"/>
                        <a14:backgroundMark x1="42019" y1="28713" x2="42019" y2="28713"/>
                        <a14:backgroundMark x1="47183" y1="35864" x2="47183" y2="35864"/>
                        <a14:backgroundMark x1="54577" y1="38174" x2="54577" y2="38174"/>
                        <a14:backgroundMark x1="41667" y1="35864" x2="41667" y2="35864"/>
                        <a14:backgroundMark x1="41784" y1="37624" x2="41784" y2="37624"/>
                        <a14:backgroundMark x1="41667" y1="38724" x2="41667" y2="38724"/>
                        <a14:backgroundMark x1="41784" y1="34873" x2="41784" y2="34873"/>
                        <a14:backgroundMark x1="54577" y1="37074" x2="54577" y2="37074"/>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21351" t="21358" r="18253" b="56722"/>
          <a:stretch/>
        </p:blipFill>
        <p:spPr bwMode="auto">
          <a:xfrm>
            <a:off x="3314700" y="1371600"/>
            <a:ext cx="2514600" cy="97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679" y="2362200"/>
            <a:ext cx="5048321" cy="310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369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262" y="2336375"/>
            <a:ext cx="3616318" cy="2410878"/>
          </a:xfrm>
          <a:prstGeom prst="rect">
            <a:avLst/>
          </a:prstGeom>
        </p:spPr>
      </p:pic>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3</a:t>
            </a:fld>
            <a:endParaRPr lang="en-US"/>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065598" y="670798"/>
            <a:ext cx="1121013" cy="369332"/>
          </a:xfrm>
          <a:prstGeom prst="rect">
            <a:avLst/>
          </a:prstGeom>
          <a:noFill/>
        </p:spPr>
        <p:txBody>
          <a:bodyPr wrap="none" rtlCol="0">
            <a:spAutoFit/>
          </a:bodyPr>
          <a:lstStyle/>
          <a:p>
            <a:r>
              <a:rPr lang="en-US" dirty="0" smtClean="0"/>
              <a:t>Slick Plate</a:t>
            </a:r>
            <a:endParaRPr lang="en-US" dirty="0"/>
          </a:p>
        </p:txBody>
      </p:sp>
      <p:sp>
        <p:nvSpPr>
          <p:cNvPr id="20" name="TextBox 19">
            <a:hlinkClick r:id="rId5"/>
          </p:cNvPr>
          <p:cNvSpPr txBox="1"/>
          <p:nvPr/>
        </p:nvSpPr>
        <p:spPr>
          <a:xfrm>
            <a:off x="1371600" y="5015407"/>
            <a:ext cx="1923732" cy="369332"/>
          </a:xfrm>
          <a:prstGeom prst="rect">
            <a:avLst/>
          </a:prstGeom>
          <a:noFill/>
        </p:spPr>
        <p:txBody>
          <a:bodyPr wrap="none" rtlCol="0">
            <a:spAutoFit/>
          </a:bodyPr>
          <a:lstStyle/>
          <a:p>
            <a:r>
              <a:rPr lang="en-US" dirty="0" smtClean="0">
                <a:hlinkClick r:id="rId6"/>
              </a:rPr>
              <a:t>Product Overview:</a:t>
            </a:r>
            <a:endParaRPr lang="en-US" dirty="0"/>
          </a:p>
        </p:txBody>
      </p:sp>
      <p:sp>
        <p:nvSpPr>
          <p:cNvPr id="21" name="TextBox 20">
            <a:hlinkClick r:id="rId7"/>
          </p:cNvPr>
          <p:cNvSpPr txBox="1"/>
          <p:nvPr/>
        </p:nvSpPr>
        <p:spPr>
          <a:xfrm>
            <a:off x="6172200" y="5033942"/>
            <a:ext cx="1286442" cy="369332"/>
          </a:xfrm>
          <a:prstGeom prst="rect">
            <a:avLst/>
          </a:prstGeom>
          <a:noFill/>
        </p:spPr>
        <p:txBody>
          <a:bodyPr wrap="none" rtlCol="0">
            <a:spAutoFit/>
          </a:bodyPr>
          <a:lstStyle/>
          <a:p>
            <a:r>
              <a:rPr lang="en-US" dirty="0" smtClean="0">
                <a:hlinkClick r:id="rId7"/>
              </a:rPr>
              <a:t>Installation:</a:t>
            </a:r>
            <a:endParaRPr lang="en-US" dirty="0"/>
          </a:p>
        </p:txBody>
      </p:sp>
      <p:pic>
        <p:nvPicPr>
          <p:cNvPr id="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4012" y="1498889"/>
            <a:ext cx="58959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8463" y="5581650"/>
            <a:ext cx="32670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20" y="2326850"/>
            <a:ext cx="3616318" cy="2410878"/>
          </a:xfrm>
          <a:prstGeom prst="rect">
            <a:avLst/>
          </a:prstGeom>
        </p:spPr>
      </p:pic>
      <p:pic>
        <p:nvPicPr>
          <p:cNvPr id="1026" name="Picture 2">
            <a:hlinkClick r:id="rId5"/>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166" y="2481695"/>
            <a:ext cx="3343434" cy="18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7"/>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9203" y="2461553"/>
            <a:ext cx="3332436" cy="189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995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4</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219200" y="4572000"/>
            <a:ext cx="6934200" cy="830997"/>
          </a:xfrm>
          <a:prstGeom prst="rect">
            <a:avLst/>
          </a:prstGeom>
        </p:spPr>
        <p:txBody>
          <a:bodyPr wrap="square">
            <a:spAutoFit/>
          </a:bodyPr>
          <a:lstStyle/>
          <a:p>
            <a:r>
              <a:rPr lang="en-US" sz="1200" dirty="0"/>
              <a:t>“People think it’s going to be there forever, and they don’t understand with this chloride and the use of grease on the fifth wheel, is that the road dirt gets into the grease and it mixes itself and kind of turns into a compound, like a rubbing compound, and it gets between the </a:t>
            </a:r>
            <a:r>
              <a:rPr lang="en-US" sz="1200" dirty="0" smtClean="0"/>
              <a:t>coupler </a:t>
            </a:r>
            <a:r>
              <a:rPr lang="en-US" sz="1200" dirty="0"/>
              <a:t>and the </a:t>
            </a:r>
            <a:r>
              <a:rPr lang="en-US" sz="1200" dirty="0" smtClean="0"/>
              <a:t>plate </a:t>
            </a:r>
            <a:r>
              <a:rPr lang="en-US" sz="1200" dirty="0"/>
              <a:t>and it actually wears </a:t>
            </a:r>
            <a:r>
              <a:rPr lang="en-US" sz="1200" dirty="0" smtClean="0"/>
              <a:t>these items down.”  “</a:t>
            </a:r>
            <a:r>
              <a:rPr lang="en-US" sz="1200" dirty="0"/>
              <a:t>You never see anybody putting grease on an upper </a:t>
            </a:r>
            <a:r>
              <a:rPr lang="en-US" sz="1200" dirty="0" smtClean="0"/>
              <a:t>coupler.”</a:t>
            </a:r>
            <a:endParaRPr lang="en-US" sz="1200"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659" y="544286"/>
            <a:ext cx="2895600" cy="45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Image result for experts spea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1143000"/>
            <a:ext cx="3429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orn down 5th wheel pla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2" y="2611039"/>
            <a:ext cx="3965418" cy="1732361"/>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8796" t="16311" r="23131" b="48765"/>
          <a:stretch/>
        </p:blipFill>
        <p:spPr bwMode="auto">
          <a:xfrm>
            <a:off x="4349053" y="2511719"/>
            <a:ext cx="4494167" cy="1907881"/>
          </a:xfrm>
          <a:prstGeom prst="rect">
            <a:avLst/>
          </a:prstGeom>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8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5</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295696" y="3128135"/>
            <a:ext cx="456904" cy="415165"/>
            <a:chOff x="1723915" y="3254965"/>
            <a:chExt cx="1104511" cy="574085"/>
          </a:xfrm>
        </p:grpSpPr>
        <p:pic>
          <p:nvPicPr>
            <p:cNvPr id="25" name="Picture 2" descr="https://www.maywes.com/sites/default/files/images/Slide_N_Drive%20sm%203.3.1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41" b="96429" l="4375" r="94896">
                          <a14:foregroundMark x1="48125" y1="63776" x2="48125" y2="63776"/>
                          <a14:foregroundMark x1="49063" y1="85459" x2="49063" y2="85459"/>
                          <a14:foregroundMark x1="53229" y1="92092" x2="53229" y2="92092"/>
                          <a14:foregroundMark x1="57708" y1="78316" x2="57708" y2="78316"/>
                          <a14:foregroundMark x1="49063" y1="75638" x2="49063" y2="75638"/>
                          <a14:foregroundMark x1="41979" y1="78316" x2="41979" y2="78316"/>
                          <a14:foregroundMark x1="41979" y1="72066" x2="41979" y2="72066"/>
                          <a14:foregroundMark x1="51875" y1="68878" x2="51875" y2="68878"/>
                          <a14:foregroundMark x1="42917" y1="71301" x2="42917" y2="71301"/>
                        </a14:backgroundRemoval>
                      </a14:imgEffect>
                    </a14:imgLayer>
                  </a14:imgProps>
                </a:ext>
                <a:ext uri="{28A0092B-C50C-407E-A947-70E740481C1C}">
                  <a14:useLocalDpi xmlns:a14="http://schemas.microsoft.com/office/drawing/2010/main" val="0"/>
                </a:ext>
              </a:extLst>
            </a:blip>
            <a:srcRect l="53473" t="69978" r="38015" b="17972"/>
            <a:stretch/>
          </p:blipFill>
          <p:spPr bwMode="auto">
            <a:xfrm rot="12023315">
              <a:off x="2361676" y="3254965"/>
              <a:ext cx="466750" cy="5396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23915" y="3273491"/>
              <a:ext cx="823704" cy="555559"/>
              <a:chOff x="1723915" y="3273491"/>
              <a:chExt cx="823704" cy="555559"/>
            </a:xfrm>
          </p:grpSpPr>
          <p:pic>
            <p:nvPicPr>
              <p:cNvPr id="31" name="Picture 2" descr="https://www.maywes.com/sites/default/files/images/Slide_N_Drive%20sm%203.3.1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41" b="96429" l="4375" r="94896">
                            <a14:foregroundMark x1="48125" y1="63776" x2="48125" y2="63776"/>
                            <a14:foregroundMark x1="49063" y1="85459" x2="49063" y2="85459"/>
                            <a14:foregroundMark x1="53229" y1="92092" x2="53229" y2="92092"/>
                            <a14:foregroundMark x1="57708" y1="78316" x2="57708" y2="78316"/>
                            <a14:foregroundMark x1="49063" y1="75638" x2="49063" y2="75638"/>
                            <a14:foregroundMark x1="41979" y1="78316" x2="41979" y2="78316"/>
                            <a14:foregroundMark x1="41979" y1="72066" x2="41979" y2="72066"/>
                            <a14:foregroundMark x1="51875" y1="68878" x2="51875" y2="68878"/>
                            <a14:foregroundMark x1="42917" y1="71301" x2="42917" y2="71301"/>
                          </a14:backgroundRemoval>
                        </a14:imgEffect>
                      </a14:imgLayer>
                    </a14:imgProps>
                  </a:ext>
                  <a:ext uri="{28A0092B-C50C-407E-A947-70E740481C1C}">
                    <a14:useLocalDpi xmlns:a14="http://schemas.microsoft.com/office/drawing/2010/main" val="0"/>
                  </a:ext>
                </a:extLst>
              </a:blip>
              <a:srcRect l="53473" t="69978" r="38015" b="17972"/>
              <a:stretch/>
            </p:blipFill>
            <p:spPr bwMode="auto">
              <a:xfrm rot="923577">
                <a:off x="2080869" y="3289432"/>
                <a:ext cx="466750" cy="5396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www.maywes.com/sites/default/files/images/Slide_N_Drive%20sm%203.3.1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41" b="96429" l="4375" r="94896">
                            <a14:foregroundMark x1="48125" y1="63776" x2="48125" y2="63776"/>
                            <a14:foregroundMark x1="49063" y1="85459" x2="49063" y2="85459"/>
                            <a14:foregroundMark x1="53229" y1="92092" x2="53229" y2="92092"/>
                            <a14:foregroundMark x1="57708" y1="78316" x2="57708" y2="78316"/>
                            <a14:foregroundMark x1="49063" y1="75638" x2="49063" y2="75638"/>
                            <a14:foregroundMark x1="41979" y1="78316" x2="41979" y2="78316"/>
                            <a14:foregroundMark x1="41979" y1="72066" x2="41979" y2="72066"/>
                            <a14:foregroundMark x1="51875" y1="68878" x2="51875" y2="68878"/>
                            <a14:foregroundMark x1="42917" y1="71301" x2="42917" y2="71301"/>
                          </a14:backgroundRemoval>
                        </a14:imgEffect>
                      </a14:imgLayer>
                    </a14:imgProps>
                  </a:ext>
                  <a:ext uri="{28A0092B-C50C-407E-A947-70E740481C1C}">
                    <a14:useLocalDpi xmlns:a14="http://schemas.microsoft.com/office/drawing/2010/main" val="0"/>
                  </a:ext>
                </a:extLst>
              </a:blip>
              <a:srcRect l="53473" t="69978" r="38015" b="17972"/>
              <a:stretch/>
            </p:blipFill>
            <p:spPr bwMode="auto">
              <a:xfrm rot="11790467">
                <a:off x="1723915" y="3273491"/>
                <a:ext cx="466750" cy="53961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7" name="Picture 2" descr="Final Lube “Solid Grease” Pl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304925"/>
            <a:ext cx="2514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316" b="93640" l="9942" r="89766">
                        <a14:foregroundMark x1="56287" y1="47588" x2="56287" y2="47588"/>
                        <a14:foregroundMark x1="53070" y1="45833" x2="53070" y2="45833"/>
                        <a14:foregroundMark x1="54094" y1="44518" x2="54094" y2="44518"/>
                      </a14:backgroundRemoval>
                    </a14:imgEffect>
                  </a14:imgLayer>
                </a14:imgProps>
              </a:ext>
              <a:ext uri="{28A0092B-C50C-407E-A947-70E740481C1C}">
                <a14:useLocalDpi xmlns:a14="http://schemas.microsoft.com/office/drawing/2010/main" val="0"/>
              </a:ext>
            </a:extLst>
          </a:blip>
          <a:srcRect l="12247" r="9473" b="7623"/>
          <a:stretch/>
        </p:blipFill>
        <p:spPr bwMode="auto">
          <a:xfrm>
            <a:off x="257350" y="3599898"/>
            <a:ext cx="24571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2924" y="1905000"/>
            <a:ext cx="39624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2850" y="1304925"/>
            <a:ext cx="20764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2924" y="2971800"/>
            <a:ext cx="39719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8463" y="5334000"/>
            <a:ext cx="32670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486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6</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15"/>
          <p:cNvSpPr txBox="1">
            <a:spLocks noGrp="1"/>
          </p:cNvSpPr>
          <p:nvPr>
            <p:ph sz="half" idx="1"/>
          </p:nvPr>
        </p:nvSpPr>
        <p:spPr>
          <a:xfrm>
            <a:off x="228599" y="1219200"/>
            <a:ext cx="5334001" cy="5035225"/>
          </a:xfrm>
          <a:prstGeom prst="rect">
            <a:avLst/>
          </a:prstGeom>
          <a:noFill/>
        </p:spPr>
        <p:txBody>
          <a:bodyPr wrap="square" lIns="91440" rtlCol="0">
            <a:spAutoFit/>
          </a:bodyPr>
          <a:lstStyle/>
          <a:p>
            <a:r>
              <a:rPr lang="en-US" sz="1400" b="1" dirty="0">
                <a:latin typeface="+mj-lt"/>
              </a:rPr>
              <a:t>Fits </a:t>
            </a:r>
            <a:r>
              <a:rPr lang="en-US" sz="1400" b="1" dirty="0" smtClean="0">
                <a:latin typeface="+mj-lt"/>
              </a:rPr>
              <a:t>Trailer </a:t>
            </a:r>
            <a:r>
              <a:rPr lang="en-US" sz="1400" b="1" dirty="0">
                <a:latin typeface="+mj-lt"/>
              </a:rPr>
              <a:t>OEM Make &amp; </a:t>
            </a:r>
            <a:r>
              <a:rPr lang="en-US" sz="1400" b="1" dirty="0" smtClean="0">
                <a:latin typeface="+mj-lt"/>
              </a:rPr>
              <a:t>Model </a:t>
            </a:r>
            <a:endParaRPr lang="en-US" sz="700" b="1" dirty="0">
              <a:latin typeface="+mj-lt"/>
            </a:endParaRPr>
          </a:p>
          <a:p>
            <a:pPr marL="628650" lvl="1" indent="-171450">
              <a:buFont typeface="Arial" panose="020B0604020202020204" pitchFamily="34" charset="0"/>
              <a:buChar char="•"/>
            </a:pPr>
            <a:r>
              <a:rPr lang="en-US" sz="1200" dirty="0">
                <a:latin typeface="+mj-lt"/>
              </a:rPr>
              <a:t>Fits most make and model OEM </a:t>
            </a:r>
            <a:r>
              <a:rPr lang="en-US" sz="1200" dirty="0" smtClean="0">
                <a:latin typeface="+mj-lt"/>
              </a:rPr>
              <a:t>trailers</a:t>
            </a:r>
            <a:endParaRPr lang="en-US" sz="900" b="1" dirty="0" smtClean="0">
              <a:latin typeface="+mj-lt"/>
            </a:endParaRPr>
          </a:p>
          <a:p>
            <a:r>
              <a:rPr lang="en-US" sz="1400" b="1" dirty="0" smtClean="0">
                <a:latin typeface="+mj-lt"/>
              </a:rPr>
              <a:t>Warranty</a:t>
            </a:r>
            <a:endParaRPr lang="en-US" sz="700" dirty="0" smtClean="0">
              <a:latin typeface="+mj-lt"/>
            </a:endParaRPr>
          </a:p>
          <a:p>
            <a:pPr marL="628650" lvl="1" indent="-171450">
              <a:buFont typeface="Arial" panose="020B0604020202020204" pitchFamily="34" charset="0"/>
              <a:buChar char="•"/>
            </a:pPr>
            <a:r>
              <a:rPr lang="en-US" sz="1200" dirty="0" smtClean="0">
                <a:latin typeface="+mj-lt"/>
              </a:rPr>
              <a:t>5 Year Wear &amp; Tear warranty</a:t>
            </a:r>
          </a:p>
          <a:p>
            <a:r>
              <a:rPr lang="en-US" sz="1400" b="1" dirty="0" smtClean="0">
                <a:latin typeface="+mj-lt"/>
              </a:rPr>
              <a:t>Features</a:t>
            </a:r>
          </a:p>
          <a:p>
            <a:pPr marL="742950" lvl="1" indent="-285750">
              <a:buFont typeface="Arial" panose="020B0604020202020204" pitchFamily="34" charset="0"/>
              <a:buChar char="•"/>
            </a:pPr>
            <a:r>
              <a:rPr lang="en-US" sz="1200" dirty="0" smtClean="0">
                <a:latin typeface="+mj-lt"/>
              </a:rPr>
              <a:t>Eliminates the need to grease 5</a:t>
            </a:r>
            <a:r>
              <a:rPr lang="en-US" sz="1200" baseline="30000" dirty="0" smtClean="0">
                <a:latin typeface="+mj-lt"/>
              </a:rPr>
              <a:t>th</a:t>
            </a:r>
            <a:r>
              <a:rPr lang="en-US" sz="1200" dirty="0" smtClean="0">
                <a:latin typeface="+mj-lt"/>
              </a:rPr>
              <a:t> wheels</a:t>
            </a:r>
          </a:p>
          <a:p>
            <a:pPr marL="742950" lvl="1" indent="-285750">
              <a:buFont typeface="Arial" panose="020B0604020202020204" pitchFamily="34" charset="0"/>
              <a:buChar char="•"/>
            </a:pPr>
            <a:r>
              <a:rPr lang="en-US" sz="1200" dirty="0" smtClean="0">
                <a:latin typeface="+mj-lt"/>
              </a:rPr>
              <a:t>Eliminates the need to grease the upper coupler plate</a:t>
            </a:r>
          </a:p>
          <a:p>
            <a:pPr marL="742950" lvl="1" indent="-285750">
              <a:buFont typeface="Arial" panose="020B0604020202020204" pitchFamily="34" charset="0"/>
              <a:buChar char="•"/>
            </a:pPr>
            <a:r>
              <a:rPr lang="en-US" sz="1200" dirty="0" smtClean="0">
                <a:latin typeface="+mj-lt"/>
              </a:rPr>
              <a:t>Installs on existing and new trailers.</a:t>
            </a:r>
          </a:p>
          <a:p>
            <a:pPr marL="742950" lvl="1" indent="-285750">
              <a:buFont typeface="Arial" panose="020B0604020202020204" pitchFamily="34" charset="0"/>
              <a:buChar char="•"/>
            </a:pPr>
            <a:r>
              <a:rPr lang="en-US" sz="1200" dirty="0" smtClean="0">
                <a:latin typeface="+mj-lt"/>
              </a:rPr>
              <a:t>Easier trailer handling for drivers.</a:t>
            </a:r>
          </a:p>
          <a:p>
            <a:pPr marL="742950" lvl="1" indent="-285750">
              <a:buFont typeface="Arial" panose="020B0604020202020204" pitchFamily="34" charset="0"/>
              <a:buChar char="•"/>
            </a:pPr>
            <a:r>
              <a:rPr lang="en-US" sz="1200" dirty="0" smtClean="0">
                <a:latin typeface="+mj-lt"/>
              </a:rPr>
              <a:t>A strong, self-lubricating solid polymer plate.</a:t>
            </a:r>
          </a:p>
          <a:p>
            <a:pPr marL="742950" lvl="1" indent="-285750">
              <a:buFont typeface="Arial" panose="020B0604020202020204" pitchFamily="34" charset="0"/>
              <a:buChar char="•"/>
            </a:pPr>
            <a:r>
              <a:rPr lang="en-US" sz="1200" dirty="0" smtClean="0">
                <a:latin typeface="+mj-lt"/>
              </a:rPr>
              <a:t>Designed for frequent hook and drop applications.</a:t>
            </a:r>
          </a:p>
          <a:p>
            <a:pPr marL="742950" lvl="1" indent="-285750">
              <a:buFont typeface="Arial" panose="020B0604020202020204" pitchFamily="34" charset="0"/>
              <a:buChar char="•"/>
            </a:pPr>
            <a:r>
              <a:rPr lang="en-US" sz="1200" dirty="0" smtClean="0">
                <a:latin typeface="+mj-lt"/>
              </a:rPr>
              <a:t>Available in (9) sizes; predrilled, complete with counter sunk screws</a:t>
            </a:r>
          </a:p>
          <a:p>
            <a:pPr marL="742950" lvl="1" indent="-285750">
              <a:buFont typeface="Arial" panose="020B0604020202020204" pitchFamily="34" charset="0"/>
              <a:buChar char="•"/>
            </a:pPr>
            <a:r>
              <a:rPr lang="en-US" sz="1200" dirty="0" smtClean="0">
                <a:latin typeface="+mj-lt"/>
              </a:rPr>
              <a:t>Limit down time – no need to un-hook to grease plate again.</a:t>
            </a:r>
          </a:p>
          <a:p>
            <a:pPr marL="742950" lvl="1" indent="-285750">
              <a:buFont typeface="Arial" panose="020B0604020202020204" pitchFamily="34" charset="0"/>
              <a:buChar char="•"/>
            </a:pPr>
            <a:r>
              <a:rPr lang="en-US" sz="1200" dirty="0" smtClean="0">
                <a:latin typeface="+mj-lt"/>
              </a:rPr>
              <a:t>Increases steer tire life.</a:t>
            </a:r>
          </a:p>
          <a:p>
            <a:pPr marL="742950" lvl="1" indent="-285750">
              <a:buFont typeface="Arial" panose="020B0604020202020204" pitchFamily="34" charset="0"/>
              <a:buChar char="•"/>
            </a:pPr>
            <a:r>
              <a:rPr lang="en-US" sz="1200" dirty="0" smtClean="0">
                <a:latin typeface="+mj-lt"/>
              </a:rPr>
              <a:t>Extend the life of your 5</a:t>
            </a:r>
            <a:r>
              <a:rPr lang="en-US" sz="1200" baseline="30000" dirty="0" smtClean="0">
                <a:latin typeface="+mj-lt"/>
              </a:rPr>
              <a:t>th</a:t>
            </a:r>
            <a:r>
              <a:rPr lang="en-US" sz="1200" dirty="0" smtClean="0">
                <a:latin typeface="+mj-lt"/>
              </a:rPr>
              <a:t> wheel plate</a:t>
            </a:r>
          </a:p>
          <a:p>
            <a:pPr marL="742950" lvl="1" indent="-285750">
              <a:buFont typeface="Arial" panose="020B0604020202020204" pitchFamily="34" charset="0"/>
              <a:buChar char="•"/>
            </a:pPr>
            <a:r>
              <a:rPr lang="en-US" sz="1200" dirty="0" smtClean="0">
                <a:latin typeface="+mj-lt"/>
              </a:rPr>
              <a:t>5 year warranty</a:t>
            </a:r>
          </a:p>
          <a:p>
            <a:pPr marL="742950" lvl="1" indent="-285750">
              <a:buFont typeface="Arial" panose="020B0604020202020204" pitchFamily="34" charset="0"/>
              <a:buChar char="•"/>
            </a:pPr>
            <a:r>
              <a:rPr lang="en-US" sz="1200" dirty="0" smtClean="0">
                <a:latin typeface="+mj-lt"/>
              </a:rPr>
              <a:t>Helps keep your upper coupler plate protected from the elements.  Keeps the metal to metal wear off.</a:t>
            </a:r>
          </a:p>
          <a:p>
            <a:pPr marL="457200" lvl="1" indent="0">
              <a:buNone/>
            </a:pPr>
            <a:endParaRPr lang="en-US" sz="1400" dirty="0" smtClean="0"/>
          </a:p>
          <a:p>
            <a:endParaRPr lang="en-US" sz="2000" dirty="0" smtClean="0"/>
          </a:p>
          <a:p>
            <a:pPr marL="0" indent="0">
              <a:buNone/>
            </a:pPr>
            <a:r>
              <a:rPr lang="en-US" sz="1600" b="1" dirty="0" smtClean="0"/>
              <a:t>   </a:t>
            </a:r>
            <a:endParaRPr lang="en-US" sz="1200" dirty="0" smtClean="0"/>
          </a:p>
        </p:txBody>
      </p:sp>
      <p:pic>
        <p:nvPicPr>
          <p:cNvPr id="20" name="Picture 2" descr="Image result for semi trailer upper coupler pla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127" y="1143000"/>
            <a:ext cx="2383242" cy="17007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6631" y="2743200"/>
            <a:ext cx="2371738" cy="1700784"/>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6631" y="4443984"/>
            <a:ext cx="2371737" cy="164592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63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Minimizer Confidential</a:t>
            </a:r>
            <a:endParaRPr lang="en-US" dirty="0"/>
          </a:p>
        </p:txBody>
      </p:sp>
      <p:sp>
        <p:nvSpPr>
          <p:cNvPr id="6" name="Slide Number Placeholder 5"/>
          <p:cNvSpPr>
            <a:spLocks noGrp="1"/>
          </p:cNvSpPr>
          <p:nvPr>
            <p:ph type="sldNum" sz="quarter" idx="12"/>
          </p:nvPr>
        </p:nvSpPr>
        <p:spPr/>
        <p:txBody>
          <a:bodyPr/>
          <a:lstStyle/>
          <a:p>
            <a:fld id="{F27DFB18-315D-4B54-BA3E-E98AB6D85FA5}" type="slidenum">
              <a:rPr lang="en-US" smtClean="0"/>
              <a:t>7</a:t>
            </a:fld>
            <a:endParaRPr lang="en-US" dirty="0"/>
          </a:p>
        </p:txBody>
      </p:sp>
      <p:cxnSp>
        <p:nvCxnSpPr>
          <p:cNvPr id="19" name="Straight Arrow Connector 18"/>
          <p:cNvCxnSpPr/>
          <p:nvPr/>
        </p:nvCxnSpPr>
        <p:spPr>
          <a:xfrm flipH="1" flipV="1">
            <a:off x="6406369" y="3305199"/>
            <a:ext cx="375431" cy="630010"/>
          </a:xfrm>
          <a:prstGeom prst="straightConnector1">
            <a:avLst/>
          </a:prstGeom>
          <a:ln>
            <a:solidFill>
              <a:srgbClr val="C00000"/>
            </a:solidFill>
            <a:tailEnd type="arrow"/>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3657600" y="3276600"/>
            <a:ext cx="228601" cy="489687"/>
          </a:xfrm>
          <a:prstGeom prst="straightConnector1">
            <a:avLst/>
          </a:prstGeom>
          <a:ln>
            <a:solidFill>
              <a:srgbClr val="C00000"/>
            </a:solidFill>
            <a:tailEnd type="arrow"/>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838200" y="2819400"/>
            <a:ext cx="576528" cy="1343055"/>
          </a:xfrm>
          <a:prstGeom prst="straightConnector1">
            <a:avLst/>
          </a:prstGeom>
          <a:ln>
            <a:solidFill>
              <a:srgbClr val="C00000"/>
            </a:solidFill>
            <a:tailEnd type="arrow"/>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34124" y="3935209"/>
            <a:ext cx="1752403" cy="400110"/>
          </a:xfrm>
          <a:prstGeom prst="rect">
            <a:avLst/>
          </a:prstGeom>
          <a:noFill/>
          <a:ln>
            <a:noFill/>
          </a:ln>
        </p:spPr>
        <p:txBody>
          <a:bodyPr wrap="none" rtlCol="0">
            <a:spAutoFit/>
          </a:bodyPr>
          <a:lstStyle/>
          <a:p>
            <a:r>
              <a:rPr lang="en-US" sz="2000" u="sng" dirty="0" smtClean="0">
                <a:solidFill>
                  <a:srgbClr val="C00000"/>
                </a:solidFill>
                <a:effectLst>
                  <a:outerShdw blurRad="38100" dist="38100" dir="2700000" algn="tl">
                    <a:srgbClr val="000000">
                      <a:alpha val="43137"/>
                    </a:srgbClr>
                  </a:outerShdw>
                </a:effectLst>
                <a:latin typeface="TradeGothic" panose="02000806040000020004" pitchFamily="2" charset="0"/>
              </a:rPr>
              <a:t>King Pin Setback</a:t>
            </a:r>
            <a:endParaRPr lang="en-US" sz="2000" u="sng" dirty="0">
              <a:solidFill>
                <a:srgbClr val="C00000"/>
              </a:solidFill>
              <a:effectLst>
                <a:outerShdw blurRad="38100" dist="38100" dir="2700000" algn="tl">
                  <a:srgbClr val="000000">
                    <a:alpha val="43137"/>
                  </a:srgbClr>
                </a:outerShdw>
              </a:effectLst>
              <a:latin typeface="TradeGothic" panose="02000806040000020004" pitchFamily="2" charset="0"/>
            </a:endParaRPr>
          </a:p>
        </p:txBody>
      </p:sp>
      <p:sp>
        <p:nvSpPr>
          <p:cNvPr id="21" name="TextBox 20"/>
          <p:cNvSpPr txBox="1"/>
          <p:nvPr/>
        </p:nvSpPr>
        <p:spPr>
          <a:xfrm>
            <a:off x="3425532" y="3766286"/>
            <a:ext cx="1146468" cy="369332"/>
          </a:xfrm>
          <a:prstGeom prst="rect">
            <a:avLst/>
          </a:prstGeom>
          <a:noFill/>
          <a:ln>
            <a:noFill/>
          </a:ln>
        </p:spPr>
        <p:txBody>
          <a:bodyPr wrap="none" rtlCol="0">
            <a:spAutoFit/>
          </a:bodyPr>
          <a:lstStyle/>
          <a:p>
            <a:r>
              <a:rPr lang="en-US" u="sng" dirty="0" smtClean="0">
                <a:solidFill>
                  <a:srgbClr val="C00000"/>
                </a:solidFill>
                <a:effectLst>
                  <a:outerShdw blurRad="38100" dist="38100" dir="2700000" algn="tl">
                    <a:srgbClr val="000000">
                      <a:alpha val="43137"/>
                    </a:srgbClr>
                  </a:outerShdw>
                </a:effectLst>
                <a:latin typeface="TradeGothic" panose="02000806040000020004" pitchFamily="2" charset="0"/>
              </a:rPr>
              <a:t>Dimensions</a:t>
            </a:r>
            <a:endParaRPr lang="en-US" u="sng" dirty="0">
              <a:solidFill>
                <a:srgbClr val="C00000"/>
              </a:solidFill>
              <a:effectLst>
                <a:outerShdw blurRad="38100" dist="38100" dir="2700000" algn="tl">
                  <a:srgbClr val="000000">
                    <a:alpha val="43137"/>
                  </a:srgbClr>
                </a:outerShdw>
              </a:effectLst>
              <a:latin typeface="TradeGothic" panose="02000806040000020004" pitchFamily="2" charset="0"/>
            </a:endParaRPr>
          </a:p>
        </p:txBody>
      </p:sp>
      <p:sp>
        <p:nvSpPr>
          <p:cNvPr id="23" name="Rectangle 22"/>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 name="Straight Connector 23"/>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25" name="Picture 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886" y="4135618"/>
            <a:ext cx="1667444" cy="400110"/>
          </a:xfrm>
          <a:prstGeom prst="rect">
            <a:avLst/>
          </a:prstGeom>
        </p:spPr>
        <p:txBody>
          <a:bodyPr wrap="none">
            <a:spAutoFit/>
          </a:bodyPr>
          <a:lstStyle/>
          <a:p>
            <a:pPr lvl="0"/>
            <a:r>
              <a:rPr lang="en-US" sz="2000" u="sng" dirty="0">
                <a:solidFill>
                  <a:srgbClr val="C00000"/>
                </a:solidFill>
                <a:effectLst>
                  <a:outerShdw blurRad="38100" dist="38100" dir="2700000" algn="tl">
                    <a:srgbClr val="000000">
                      <a:alpha val="43137"/>
                    </a:srgbClr>
                  </a:outerShdw>
                </a:effectLst>
                <a:latin typeface="TradeGothic" panose="02000806040000020004" pitchFamily="2" charset="0"/>
              </a:rPr>
              <a:t>Minimizer Part#</a:t>
            </a:r>
          </a:p>
        </p:txBody>
      </p:sp>
      <p:grpSp>
        <p:nvGrpSpPr>
          <p:cNvPr id="30" name="Group 29"/>
          <p:cNvGrpSpPr/>
          <p:nvPr/>
        </p:nvGrpSpPr>
        <p:grpSpPr>
          <a:xfrm>
            <a:off x="2974661" y="4266209"/>
            <a:ext cx="3194679" cy="1933792"/>
            <a:chOff x="4711433" y="3770454"/>
            <a:chExt cx="3914775" cy="2173146"/>
          </a:xfrm>
        </p:grpSpPr>
        <p:pic>
          <p:nvPicPr>
            <p:cNvPr id="3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84906"/>
            <a:stretch/>
          </p:blipFill>
          <p:spPr bwMode="auto">
            <a:xfrm>
              <a:off x="4711433" y="5650302"/>
              <a:ext cx="3914775" cy="29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770454"/>
              <a:ext cx="2546461" cy="187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TextBox 32"/>
          <p:cNvSpPr txBox="1"/>
          <p:nvPr/>
        </p:nvSpPr>
        <p:spPr>
          <a:xfrm>
            <a:off x="4162273" y="6158299"/>
            <a:ext cx="819455" cy="276999"/>
          </a:xfrm>
          <a:prstGeom prst="rect">
            <a:avLst/>
          </a:prstGeom>
          <a:noFill/>
        </p:spPr>
        <p:txBody>
          <a:bodyPr wrap="none" rtlCol="0">
            <a:spAutoFit/>
          </a:bodyPr>
          <a:lstStyle/>
          <a:p>
            <a:r>
              <a:rPr lang="en-US" sz="1200" u="sng" dirty="0" smtClean="0">
                <a:latin typeface="TradeGothic" panose="02000806040000020004" pitchFamily="2" charset="0"/>
                <a:hlinkClick r:id="rId6"/>
              </a:rPr>
              <a:t>Installation</a:t>
            </a:r>
            <a:endParaRPr lang="en-US" sz="1200" u="sng" dirty="0">
              <a:latin typeface="TradeGothic" panose="02000806040000020004" pitchFamily="2" charset="0"/>
            </a:endParaRPr>
          </a:p>
        </p:txBody>
      </p:sp>
      <p:grpSp>
        <p:nvGrpSpPr>
          <p:cNvPr id="3" name="Group 2"/>
          <p:cNvGrpSpPr/>
          <p:nvPr/>
        </p:nvGrpSpPr>
        <p:grpSpPr>
          <a:xfrm>
            <a:off x="1315900" y="1524000"/>
            <a:ext cx="6512201" cy="1905000"/>
            <a:chOff x="1315900" y="1524000"/>
            <a:chExt cx="6512201" cy="1905000"/>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5900" y="1524000"/>
              <a:ext cx="651220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632" y="2008094"/>
              <a:ext cx="878207" cy="37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2950977"/>
              <a:ext cx="885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1342255" y="2011239"/>
            <a:ext cx="867545" cy="400110"/>
          </a:xfrm>
          <a:prstGeom prst="rect">
            <a:avLst/>
          </a:prstGeom>
          <a:noFill/>
        </p:spPr>
        <p:txBody>
          <a:bodyPr wrap="none" rtlCol="0">
            <a:spAutoFit/>
          </a:bodyPr>
          <a:lstStyle/>
          <a:p>
            <a:r>
              <a:rPr lang="en-US" sz="2000" dirty="0" smtClean="0">
                <a:latin typeface="TradeGothic" panose="02000806040000020004" pitchFamily="2" charset="0"/>
              </a:rPr>
              <a:t>102340</a:t>
            </a:r>
            <a:endParaRPr lang="en-US" sz="2000" dirty="0">
              <a:latin typeface="TradeGothic" panose="02000806040000020004" pitchFamily="2" charset="0"/>
            </a:endParaRPr>
          </a:p>
        </p:txBody>
      </p:sp>
      <p:sp>
        <p:nvSpPr>
          <p:cNvPr id="26" name="TextBox 25"/>
          <p:cNvSpPr txBox="1"/>
          <p:nvPr/>
        </p:nvSpPr>
        <p:spPr>
          <a:xfrm>
            <a:off x="1342254" y="2936659"/>
            <a:ext cx="867545" cy="400110"/>
          </a:xfrm>
          <a:prstGeom prst="rect">
            <a:avLst/>
          </a:prstGeom>
          <a:noFill/>
        </p:spPr>
        <p:txBody>
          <a:bodyPr wrap="none" rtlCol="0">
            <a:spAutoFit/>
          </a:bodyPr>
          <a:lstStyle/>
          <a:p>
            <a:r>
              <a:rPr lang="en-US" sz="2000" dirty="0" smtClean="0">
                <a:latin typeface="TradeGothic" panose="02000806040000020004" pitchFamily="2" charset="0"/>
              </a:rPr>
              <a:t>102346</a:t>
            </a:r>
            <a:endParaRPr lang="en-US" sz="2000" dirty="0">
              <a:latin typeface="TradeGothic" panose="02000806040000020004" pitchFamily="2" charset="0"/>
            </a:endParaRPr>
          </a:p>
        </p:txBody>
      </p:sp>
    </p:spTree>
    <p:extLst>
      <p:ext uri="{BB962C8B-B14F-4D97-AF65-F5344CB8AC3E}">
        <p14:creationId xmlns:p14="http://schemas.microsoft.com/office/powerpoint/2010/main" val="1792363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8</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5581650"/>
            <a:ext cx="32670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571625" y="1219200"/>
            <a:ext cx="6000750" cy="4324350"/>
            <a:chOff x="1571625" y="1219200"/>
            <a:chExt cx="6000750" cy="4324350"/>
          </a:xfrm>
        </p:grpSpPr>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1219200"/>
              <a:ext cx="600075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399" y="1600200"/>
              <a:ext cx="878207" cy="37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398" y="3381375"/>
              <a:ext cx="878207" cy="37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397" y="5029200"/>
              <a:ext cx="878207" cy="37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160" y="2438400"/>
              <a:ext cx="885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412" y="4191000"/>
              <a:ext cx="885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p:cNvSpPr txBox="1"/>
          <p:nvPr/>
        </p:nvSpPr>
        <p:spPr>
          <a:xfrm>
            <a:off x="1668440" y="1585309"/>
            <a:ext cx="867545" cy="400110"/>
          </a:xfrm>
          <a:prstGeom prst="rect">
            <a:avLst/>
          </a:prstGeom>
          <a:noFill/>
        </p:spPr>
        <p:txBody>
          <a:bodyPr wrap="none" rtlCol="0">
            <a:spAutoFit/>
          </a:bodyPr>
          <a:lstStyle/>
          <a:p>
            <a:r>
              <a:rPr lang="en-US" sz="2000" dirty="0" smtClean="0">
                <a:latin typeface="TradeGothic" panose="02000806040000020004" pitchFamily="2" charset="0"/>
              </a:rPr>
              <a:t>102340</a:t>
            </a:r>
            <a:endParaRPr lang="en-US" sz="2000" dirty="0">
              <a:latin typeface="TradeGothic" panose="02000806040000020004" pitchFamily="2" charset="0"/>
            </a:endParaRPr>
          </a:p>
        </p:txBody>
      </p:sp>
      <p:sp>
        <p:nvSpPr>
          <p:cNvPr id="21" name="TextBox 20"/>
          <p:cNvSpPr txBox="1"/>
          <p:nvPr/>
        </p:nvSpPr>
        <p:spPr>
          <a:xfrm>
            <a:off x="1676551" y="2495490"/>
            <a:ext cx="867545" cy="400110"/>
          </a:xfrm>
          <a:prstGeom prst="rect">
            <a:avLst/>
          </a:prstGeom>
          <a:noFill/>
        </p:spPr>
        <p:txBody>
          <a:bodyPr wrap="none" rtlCol="0">
            <a:spAutoFit/>
          </a:bodyPr>
          <a:lstStyle/>
          <a:p>
            <a:r>
              <a:rPr lang="en-US" sz="2000" dirty="0" smtClean="0">
                <a:latin typeface="TradeGothic" panose="02000806040000020004" pitchFamily="2" charset="0"/>
              </a:rPr>
              <a:t>102346</a:t>
            </a:r>
            <a:endParaRPr lang="en-US" sz="2000" dirty="0">
              <a:latin typeface="TradeGothic" panose="02000806040000020004" pitchFamily="2" charset="0"/>
            </a:endParaRPr>
          </a:p>
        </p:txBody>
      </p:sp>
      <p:sp>
        <p:nvSpPr>
          <p:cNvPr id="22" name="TextBox 21"/>
          <p:cNvSpPr txBox="1"/>
          <p:nvPr/>
        </p:nvSpPr>
        <p:spPr>
          <a:xfrm>
            <a:off x="1660404" y="3351593"/>
            <a:ext cx="867545" cy="400110"/>
          </a:xfrm>
          <a:prstGeom prst="rect">
            <a:avLst/>
          </a:prstGeom>
          <a:noFill/>
        </p:spPr>
        <p:txBody>
          <a:bodyPr wrap="none" rtlCol="0">
            <a:spAutoFit/>
          </a:bodyPr>
          <a:lstStyle/>
          <a:p>
            <a:r>
              <a:rPr lang="en-US" sz="2000" dirty="0" smtClean="0">
                <a:latin typeface="TradeGothic" panose="02000806040000020004" pitchFamily="2" charset="0"/>
              </a:rPr>
              <a:t>102344</a:t>
            </a:r>
            <a:endParaRPr lang="en-US" sz="2000" dirty="0">
              <a:latin typeface="TradeGothic" panose="02000806040000020004" pitchFamily="2" charset="0"/>
            </a:endParaRPr>
          </a:p>
        </p:txBody>
      </p:sp>
      <p:sp>
        <p:nvSpPr>
          <p:cNvPr id="23" name="TextBox 22"/>
          <p:cNvSpPr txBox="1"/>
          <p:nvPr/>
        </p:nvSpPr>
        <p:spPr>
          <a:xfrm>
            <a:off x="1668440" y="4200911"/>
            <a:ext cx="867545" cy="400110"/>
          </a:xfrm>
          <a:prstGeom prst="rect">
            <a:avLst/>
          </a:prstGeom>
          <a:noFill/>
        </p:spPr>
        <p:txBody>
          <a:bodyPr wrap="none" rtlCol="0">
            <a:spAutoFit/>
          </a:bodyPr>
          <a:lstStyle/>
          <a:p>
            <a:r>
              <a:rPr lang="en-US" sz="2000" dirty="0" smtClean="0">
                <a:latin typeface="TradeGothic" panose="02000806040000020004" pitchFamily="2" charset="0"/>
              </a:rPr>
              <a:t>102345</a:t>
            </a:r>
            <a:endParaRPr lang="en-US" sz="2000" dirty="0">
              <a:latin typeface="TradeGothic" panose="02000806040000020004" pitchFamily="2" charset="0"/>
            </a:endParaRPr>
          </a:p>
        </p:txBody>
      </p:sp>
      <p:sp>
        <p:nvSpPr>
          <p:cNvPr id="24" name="TextBox 23"/>
          <p:cNvSpPr txBox="1"/>
          <p:nvPr/>
        </p:nvSpPr>
        <p:spPr>
          <a:xfrm>
            <a:off x="1647055" y="5105400"/>
            <a:ext cx="867545" cy="400110"/>
          </a:xfrm>
          <a:prstGeom prst="rect">
            <a:avLst/>
          </a:prstGeom>
          <a:noFill/>
        </p:spPr>
        <p:txBody>
          <a:bodyPr wrap="none" rtlCol="0">
            <a:spAutoFit/>
          </a:bodyPr>
          <a:lstStyle/>
          <a:p>
            <a:r>
              <a:rPr lang="en-US" sz="2000" dirty="0" smtClean="0">
                <a:latin typeface="TradeGothic" panose="02000806040000020004" pitchFamily="2" charset="0"/>
              </a:rPr>
              <a:t>102347</a:t>
            </a:r>
            <a:endParaRPr lang="en-US" sz="2000" dirty="0">
              <a:latin typeface="TradeGothic" panose="02000806040000020004" pitchFamily="2" charset="0"/>
            </a:endParaRPr>
          </a:p>
        </p:txBody>
      </p:sp>
    </p:spTree>
    <p:extLst>
      <p:ext uri="{BB962C8B-B14F-4D97-AF65-F5344CB8AC3E}">
        <p14:creationId xmlns:p14="http://schemas.microsoft.com/office/powerpoint/2010/main" val="428170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Minimizer Confidential</a:t>
            </a:r>
            <a:endParaRPr lang="en-US"/>
          </a:p>
        </p:txBody>
      </p:sp>
      <p:sp>
        <p:nvSpPr>
          <p:cNvPr id="3" name="Slide Number Placeholder 2"/>
          <p:cNvSpPr>
            <a:spLocks noGrp="1"/>
          </p:cNvSpPr>
          <p:nvPr>
            <p:ph type="sldNum" sz="quarter" idx="12"/>
          </p:nvPr>
        </p:nvSpPr>
        <p:spPr/>
        <p:txBody>
          <a:bodyPr/>
          <a:lstStyle/>
          <a:p>
            <a:fld id="{F27DFB18-315D-4B54-BA3E-E98AB6D85FA5}" type="slidenum">
              <a:rPr lang="en-US" smtClean="0"/>
              <a:t>9</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206" y="163286"/>
            <a:ext cx="1524000" cy="762000"/>
          </a:xfrm>
          <a:prstGeom prst="rect">
            <a:avLst/>
          </a:prstGeom>
          <a:noFill/>
          <a:ln>
            <a:noFill/>
          </a:ln>
        </p:spPr>
      </p:pic>
      <p:sp>
        <p:nvSpPr>
          <p:cNvPr id="7" name="Rectangle 6"/>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228599" y="1066800"/>
            <a:ext cx="3939539" cy="93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p:cNvCxnSpPr/>
          <p:nvPr/>
        </p:nvCxnSpPr>
        <p:spPr>
          <a:xfrm>
            <a:off x="228600" y="1066800"/>
            <a:ext cx="848976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065598" y="670798"/>
            <a:ext cx="1121013" cy="369332"/>
          </a:xfrm>
          <a:prstGeom prst="rect">
            <a:avLst/>
          </a:prstGeom>
          <a:noFill/>
        </p:spPr>
        <p:txBody>
          <a:bodyPr wrap="none" rtlCol="0">
            <a:spAutoFit/>
          </a:bodyPr>
          <a:lstStyle/>
          <a:p>
            <a:r>
              <a:rPr lang="en-US" dirty="0" smtClean="0"/>
              <a:t>Slick Plate</a:t>
            </a:r>
            <a:endParaRPr lang="en-US" dirty="0"/>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42848"/>
            <a:ext cx="6105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5581650"/>
            <a:ext cx="32670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590675" y="1219200"/>
            <a:ext cx="5962650" cy="3638550"/>
            <a:chOff x="1590675" y="1219200"/>
            <a:chExt cx="5962650" cy="3638550"/>
          </a:xfrm>
        </p:grpSpPr>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1219200"/>
              <a:ext cx="59626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598762"/>
              <a:ext cx="885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352800"/>
              <a:ext cx="885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438400"/>
              <a:ext cx="8858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191000"/>
              <a:ext cx="8858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p:cNvSpPr txBox="1"/>
          <p:nvPr/>
        </p:nvSpPr>
        <p:spPr>
          <a:xfrm>
            <a:off x="1668440" y="1585309"/>
            <a:ext cx="867545" cy="400110"/>
          </a:xfrm>
          <a:prstGeom prst="rect">
            <a:avLst/>
          </a:prstGeom>
          <a:noFill/>
        </p:spPr>
        <p:txBody>
          <a:bodyPr wrap="none" rtlCol="0">
            <a:spAutoFit/>
          </a:bodyPr>
          <a:lstStyle/>
          <a:p>
            <a:r>
              <a:rPr lang="en-US" sz="2000" dirty="0" smtClean="0">
                <a:latin typeface="TradeGothic" panose="02000806040000020004" pitchFamily="2" charset="0"/>
              </a:rPr>
              <a:t>102348</a:t>
            </a:r>
            <a:endParaRPr lang="en-US" sz="2000" dirty="0">
              <a:latin typeface="TradeGothic" panose="02000806040000020004" pitchFamily="2" charset="0"/>
            </a:endParaRPr>
          </a:p>
        </p:txBody>
      </p:sp>
      <p:sp>
        <p:nvSpPr>
          <p:cNvPr id="20" name="TextBox 19"/>
          <p:cNvSpPr txBox="1"/>
          <p:nvPr/>
        </p:nvSpPr>
        <p:spPr>
          <a:xfrm>
            <a:off x="1647055" y="2438400"/>
            <a:ext cx="867545" cy="400110"/>
          </a:xfrm>
          <a:prstGeom prst="rect">
            <a:avLst/>
          </a:prstGeom>
          <a:noFill/>
        </p:spPr>
        <p:txBody>
          <a:bodyPr wrap="none" rtlCol="0">
            <a:spAutoFit/>
          </a:bodyPr>
          <a:lstStyle/>
          <a:p>
            <a:r>
              <a:rPr lang="en-US" sz="2000" dirty="0" smtClean="0">
                <a:latin typeface="TradeGothic" panose="02000806040000020004" pitchFamily="2" charset="0"/>
              </a:rPr>
              <a:t>102341</a:t>
            </a:r>
            <a:endParaRPr lang="en-US" sz="2000" dirty="0">
              <a:latin typeface="TradeGothic" panose="02000806040000020004" pitchFamily="2" charset="0"/>
            </a:endParaRPr>
          </a:p>
        </p:txBody>
      </p:sp>
      <p:sp>
        <p:nvSpPr>
          <p:cNvPr id="23" name="TextBox 22"/>
          <p:cNvSpPr txBox="1"/>
          <p:nvPr/>
        </p:nvSpPr>
        <p:spPr>
          <a:xfrm>
            <a:off x="1660404" y="3351593"/>
            <a:ext cx="867545" cy="400110"/>
          </a:xfrm>
          <a:prstGeom prst="rect">
            <a:avLst/>
          </a:prstGeom>
          <a:noFill/>
        </p:spPr>
        <p:txBody>
          <a:bodyPr wrap="none" rtlCol="0">
            <a:spAutoFit/>
          </a:bodyPr>
          <a:lstStyle/>
          <a:p>
            <a:r>
              <a:rPr lang="en-US" sz="2000" dirty="0" smtClean="0">
                <a:latin typeface="TradeGothic" panose="02000806040000020004" pitchFamily="2" charset="0"/>
              </a:rPr>
              <a:t>102342</a:t>
            </a:r>
            <a:endParaRPr lang="en-US" sz="2000" dirty="0">
              <a:latin typeface="TradeGothic" panose="02000806040000020004" pitchFamily="2" charset="0"/>
            </a:endParaRPr>
          </a:p>
        </p:txBody>
      </p:sp>
      <p:sp>
        <p:nvSpPr>
          <p:cNvPr id="24" name="TextBox 23"/>
          <p:cNvSpPr txBox="1"/>
          <p:nvPr/>
        </p:nvSpPr>
        <p:spPr>
          <a:xfrm>
            <a:off x="1668440" y="4200911"/>
            <a:ext cx="867545" cy="400110"/>
          </a:xfrm>
          <a:prstGeom prst="rect">
            <a:avLst/>
          </a:prstGeom>
          <a:noFill/>
        </p:spPr>
        <p:txBody>
          <a:bodyPr wrap="none" rtlCol="0">
            <a:spAutoFit/>
          </a:bodyPr>
          <a:lstStyle/>
          <a:p>
            <a:r>
              <a:rPr lang="en-US" sz="2000" dirty="0" smtClean="0">
                <a:latin typeface="TradeGothic" panose="02000806040000020004" pitchFamily="2" charset="0"/>
              </a:rPr>
              <a:t>102343</a:t>
            </a:r>
            <a:endParaRPr lang="en-US" sz="2000" dirty="0">
              <a:latin typeface="TradeGothic" panose="02000806040000020004" pitchFamily="2" charset="0"/>
            </a:endParaRPr>
          </a:p>
        </p:txBody>
      </p:sp>
    </p:spTree>
    <p:extLst>
      <p:ext uri="{BB962C8B-B14F-4D97-AF65-F5344CB8AC3E}">
        <p14:creationId xmlns:p14="http://schemas.microsoft.com/office/powerpoint/2010/main" val="429022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634</Words>
  <Application>Microsoft Office PowerPoint</Application>
  <PresentationFormat>On-screen Show (4:3)</PresentationFormat>
  <Paragraphs>110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Johnson</dc:creator>
  <cp:lastModifiedBy>Rick Swenson</cp:lastModifiedBy>
  <cp:revision>51</cp:revision>
  <dcterms:created xsi:type="dcterms:W3CDTF">2016-03-16T13:31:36Z</dcterms:created>
  <dcterms:modified xsi:type="dcterms:W3CDTF">2018-06-22T14:06:34Z</dcterms:modified>
</cp:coreProperties>
</file>